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49" r:id="rId2"/>
  </p:sldMasterIdLst>
  <p:notesMasterIdLst>
    <p:notesMasterId r:id="rId27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5438-C162-4F0A-AEA9-A05C1A5285B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C4D5D-D976-4929-A2B5-39E38F83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ACF-589B-4676-9039-0B4AB7F7133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0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3226E-B301-489A-897F-34B380AA024F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Simulink is a program that runs as a companion to MATLAB, these programs are developed and marketed by the MathWorks, Inc. Simulink and MATLAB form a package that serves as a vehicle for modeling dynamic systems. Simulink provides a graphical user interface (GUI) that is used in building block diagrams, performing simulations, as well as analyzing results.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5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06F13-EDEC-4EB2-914A-210092A0A7BE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Simulink is a program that runs as a companion to MATLAB, these programs are developed and marketed by the MathWorks, Inc. Simulink and MATLAB form a package that serves as a vehicle for modeling dynamic systems. Simulink provides a graphical user interface (GUI) that is used in building block diagrams, performing simulations, as well as analyzing results.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2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96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97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2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2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5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C3FFB-0B72-4F15-A89F-7179AC2B438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22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A2ED8-231D-4E28-AFF9-D98BF8DE352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75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BFEFA-3A63-4AEA-9C3C-8FF3416B5A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8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28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E468B-902F-4FF1-BF98-9A2F482DDF4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8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84AB1-E746-49F6-A132-C975E0D0F25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5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F5DB8-D64B-4AC9-84B8-3EDA68C583C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11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BF2B3-08FC-4CF2-A42D-EA0E2F46451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61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D0D3A-29B5-4357-97B1-69347C58749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66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58CCD-D552-4B70-BAB5-6449F04BAC6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28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1C0CF-31CC-4F6A-9AB0-74ECA4E38F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67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DFA1-1A33-42C5-B36F-DC06D6306F0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04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0885B61-C10A-4D37-98A9-C100AA9500E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04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CC9A7BC-C6A8-42DD-AB52-BD5B0656FE2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5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3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62A1-4770-4BDA-B87C-404A9C6E340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595921-6C4D-4418-8935-A64C6FFD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5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AC487B-8C49-4DEE-8710-9912745436CB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9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6693" y="748208"/>
            <a:ext cx="10515600" cy="285273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Welcome to MATLAB</a:t>
            </a:r>
            <a:endParaRPr lang="en-US" sz="7200" b="1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44" y="3600945"/>
            <a:ext cx="2987299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9784" y="-1062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Matlab Desktop (&lt;=R2012a</a:t>
            </a:r>
            <a:r>
              <a:rPr lang="en-US" sz="3600" dirty="0">
                <a:solidFill>
                  <a:srgbClr val="0066FF"/>
                </a:solidFill>
              </a:rPr>
              <a:t>)</a:t>
            </a:r>
            <a:endParaRPr lang="en-US" sz="3600" dirty="0">
              <a:solidFill>
                <a:srgbClr val="0066FF"/>
              </a:solidFill>
            </a:endParaRPr>
          </a:p>
        </p:txBody>
      </p:sp>
      <p:pic>
        <p:nvPicPr>
          <p:cNvPr id="6" name="Picture 3" descr="screen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27" y="906467"/>
            <a:ext cx="6914563" cy="549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Matlab Desktop (&gt;=R2012b)</a:t>
            </a:r>
            <a:endParaRPr lang="en-US" sz="3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86" y="970960"/>
            <a:ext cx="8550111" cy="5458120"/>
          </a:xfrm>
        </p:spPr>
      </p:pic>
    </p:spTree>
    <p:extLst>
      <p:ext uri="{BB962C8B-B14F-4D97-AF65-F5344CB8AC3E}">
        <p14:creationId xmlns:p14="http://schemas.microsoft.com/office/powerpoint/2010/main" val="5372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Book Antiqua" pitchFamily="18" charset="0"/>
              </a:rPr>
              <a:t>Matlab Screen</a:t>
            </a:r>
            <a:endParaRPr lang="tr-TR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idx="1"/>
          </p:nvPr>
        </p:nvSpPr>
        <p:spPr>
          <a:xfrm>
            <a:off x="1685365" y="1371600"/>
            <a:ext cx="5325035" cy="4495800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sz="1600" dirty="0">
                <a:solidFill>
                  <a:srgbClr val="FF3300"/>
                </a:solidFill>
              </a:rPr>
              <a:t>Command Window</a:t>
            </a:r>
          </a:p>
          <a:p>
            <a:pPr lvl="1"/>
            <a:r>
              <a:rPr lang="en-US" sz="1600" dirty="0"/>
              <a:t>type commands</a:t>
            </a:r>
          </a:p>
          <a:p>
            <a:pPr lvl="1">
              <a:buFont typeface="Wingdings" pitchFamily="2" charset="2"/>
              <a:buNone/>
            </a:pPr>
            <a:endParaRPr lang="en-US" sz="1600" dirty="0"/>
          </a:p>
          <a:p>
            <a:r>
              <a:rPr lang="en-US" sz="1600" dirty="0">
                <a:solidFill>
                  <a:srgbClr val="FF3300"/>
                </a:solidFill>
              </a:rPr>
              <a:t>Current Directory</a:t>
            </a:r>
          </a:p>
          <a:p>
            <a:pPr lvl="1"/>
            <a:r>
              <a:rPr lang="en-US" sz="1600" dirty="0"/>
              <a:t>View folders and m-files</a:t>
            </a:r>
          </a:p>
          <a:p>
            <a:pPr lvl="1">
              <a:buFont typeface="Wingdings" pitchFamily="2" charset="2"/>
              <a:buNone/>
            </a:pPr>
            <a:endParaRPr lang="en-US" sz="1600" dirty="0"/>
          </a:p>
          <a:p>
            <a:r>
              <a:rPr lang="en-US" sz="1600" dirty="0">
                <a:solidFill>
                  <a:srgbClr val="FF3300"/>
                </a:solidFill>
              </a:rPr>
              <a:t>Workspace</a:t>
            </a:r>
          </a:p>
          <a:p>
            <a:pPr lvl="1"/>
            <a:r>
              <a:rPr lang="en-US" sz="1600" dirty="0"/>
              <a:t>View program variables</a:t>
            </a:r>
          </a:p>
          <a:p>
            <a:pPr lvl="1"/>
            <a:r>
              <a:rPr lang="en-US" sz="1600" dirty="0"/>
              <a:t>Double click on a variable</a:t>
            </a:r>
          </a:p>
          <a:p>
            <a:pPr lvl="1">
              <a:buFont typeface="Wingdings" pitchFamily="2" charset="2"/>
              <a:buNone/>
            </a:pPr>
            <a:r>
              <a:rPr lang="en-US" sz="1600" dirty="0"/>
              <a:t>     to see it in the Array Editor</a:t>
            </a:r>
          </a:p>
          <a:p>
            <a:pPr lvl="1"/>
            <a:endParaRPr lang="en-US" sz="1600" dirty="0"/>
          </a:p>
          <a:p>
            <a:r>
              <a:rPr lang="en-US" sz="1600" dirty="0">
                <a:solidFill>
                  <a:srgbClr val="FF3300"/>
                </a:solidFill>
              </a:rPr>
              <a:t>Command History</a:t>
            </a:r>
          </a:p>
          <a:p>
            <a:pPr lvl="1"/>
            <a:r>
              <a:rPr lang="en-US" sz="1600" dirty="0"/>
              <a:t>view past commands</a:t>
            </a:r>
          </a:p>
          <a:p>
            <a:pPr lvl="1"/>
            <a:r>
              <a:rPr lang="en-US" sz="1600" dirty="0"/>
              <a:t>save a whole session </a:t>
            </a:r>
          </a:p>
          <a:p>
            <a:pPr lvl="1">
              <a:buFont typeface="Wingdings" pitchFamily="2" charset="2"/>
              <a:buNone/>
            </a:pPr>
            <a:r>
              <a:rPr lang="en-US" sz="1600" dirty="0"/>
              <a:t>      using diary</a:t>
            </a:r>
          </a:p>
          <a:p>
            <a:endParaRPr lang="en-GB" sz="16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41" y="1444626"/>
            <a:ext cx="6019800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3657600" y="457200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2971800" y="3276600"/>
            <a:ext cx="2514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505200" y="2438400"/>
            <a:ext cx="1752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3657600" y="1524000"/>
            <a:ext cx="36576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951539" y="2781300"/>
            <a:ext cx="31654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MATLAB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Window</a:t>
            </a:r>
            <a:endParaRPr lang="en-GB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9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16725" y="3357564"/>
            <a:ext cx="17589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File</a:t>
            </a:r>
            <a:endParaRPr lang="en-GB" sz="7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3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959600" y="3357564"/>
            <a:ext cx="1911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Edit</a:t>
            </a:r>
            <a:endParaRPr lang="en-GB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88163" y="3716339"/>
            <a:ext cx="22669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View</a:t>
            </a:r>
            <a:endParaRPr lang="en-GB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5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88163" y="2133600"/>
            <a:ext cx="2266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View</a:t>
            </a:r>
            <a:endParaRPr lang="en-GB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8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88163" y="2060575"/>
            <a:ext cx="2266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View</a:t>
            </a:r>
            <a:endParaRPr lang="en-GB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1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88163" y="3716339"/>
            <a:ext cx="21145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</a:t>
            </a:r>
            <a:endParaRPr lang="en-GB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7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97" y="997268"/>
            <a:ext cx="5152024" cy="1018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88" y="448747"/>
            <a:ext cx="2976992" cy="2115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33" y="2747362"/>
            <a:ext cx="6154179" cy="35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88163" y="3716339"/>
            <a:ext cx="2165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Help</a:t>
            </a:r>
            <a:endParaRPr lang="en-GB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9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919291" y="188917"/>
            <a:ext cx="8550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1" tIns="50935" rIns="101871" bIns="50935" anchor="ctr"/>
          <a:lstStyle>
            <a:lvl1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1pPr>
            <a:lvl2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2pPr>
            <a:lvl3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3pPr>
            <a:lvl4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4pPr>
            <a:lvl5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r>
              <a:rPr lang="en-US" dirty="0">
                <a:solidFill>
                  <a:srgbClr val="0066FF"/>
                </a:solidFill>
              </a:rPr>
              <a:t>Simulink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919291" y="908051"/>
            <a:ext cx="65706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1" tIns="50935" rIns="101871" bIns="50935"/>
          <a:lstStyle>
            <a:lvl1pPr marL="382588" indent="-382588" defTabSz="10191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FF3300"/>
                </a:solidFill>
              </a:rPr>
              <a:t>Simulink</a:t>
            </a:r>
            <a:r>
              <a:rPr lang="en-US">
                <a:solidFill>
                  <a:prstClr val="black"/>
                </a:solidFill>
              </a:rPr>
              <a:t>  - a package for modeling dynamic systems</a:t>
            </a:r>
          </a:p>
        </p:txBody>
      </p:sp>
      <p:pic>
        <p:nvPicPr>
          <p:cNvPr id="77828" name="Picture 4" descr="0 pi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5" y="1484317"/>
            <a:ext cx="8424863" cy="47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919291" y="188917"/>
            <a:ext cx="8550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1" tIns="50935" rIns="101871" bIns="50935" anchor="ctr"/>
          <a:lstStyle>
            <a:lvl1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1pPr>
            <a:lvl2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2pPr>
            <a:lvl3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3pPr>
            <a:lvl4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4pPr>
            <a:lvl5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r>
              <a:rPr lang="en-US" dirty="0">
                <a:solidFill>
                  <a:srgbClr val="0066FF"/>
                </a:solidFill>
              </a:rPr>
              <a:t>Simulink </a:t>
            </a:r>
            <a:r>
              <a:rPr lang="de-DE" dirty="0">
                <a:solidFill>
                  <a:srgbClr val="0066FF"/>
                </a:solidFill>
              </a:rPr>
              <a:t>(cont‘d)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992316" y="765175"/>
            <a:ext cx="65706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1" tIns="50935" rIns="101871" bIns="50935"/>
          <a:lstStyle>
            <a:lvl1pPr marL="382588" indent="-382588" defTabSz="10191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prstClr val="black"/>
                </a:solidFill>
              </a:rPr>
              <a:t>Analyzing results:</a:t>
            </a:r>
          </a:p>
        </p:txBody>
      </p:sp>
      <p:pic>
        <p:nvPicPr>
          <p:cNvPr id="79877" name="Picture 5" descr="0 pi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4" y="1196975"/>
            <a:ext cx="8208963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063752" y="115889"/>
            <a:ext cx="7880351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 anchor="ctr"/>
          <a:lstStyle>
            <a:lvl1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1pPr>
            <a:lvl2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2pPr>
            <a:lvl3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3pPr>
            <a:lvl4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4pPr>
            <a:lvl5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r>
              <a:rPr lang="sv-SE" dirty="0">
                <a:solidFill>
                  <a:srgbClr val="0066FF"/>
                </a:solidFill>
              </a:rPr>
              <a:t>Construction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063752" y="1783585"/>
            <a:ext cx="8908329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sz="1800" dirty="0">
                <a:solidFill>
                  <a:prstClr val="black"/>
                </a:solidFill>
              </a:rPr>
              <a:t> </a:t>
            </a:r>
            <a:r>
              <a:rPr lang="sv-SE" dirty="0">
                <a:solidFill>
                  <a:prstClr val="black"/>
                </a:solidFill>
              </a:rPr>
              <a:t>Core functionality: compiled C-routines</a:t>
            </a:r>
          </a:p>
          <a:p>
            <a:endParaRPr lang="sv-SE" dirty="0">
              <a:solidFill>
                <a:prstClr val="black"/>
              </a:solidFill>
            </a:endParaRPr>
          </a:p>
          <a:p>
            <a:r>
              <a:rPr lang="sv-SE" dirty="0">
                <a:solidFill>
                  <a:prstClr val="black"/>
                </a:solidFill>
              </a:rPr>
              <a:t> Most functionality is given as m-files, grouped into toolboxes</a:t>
            </a:r>
          </a:p>
          <a:p>
            <a:pPr lvl="1"/>
            <a:r>
              <a:rPr lang="sv-SE" dirty="0">
                <a:solidFill>
                  <a:prstClr val="black"/>
                </a:solidFill>
              </a:rPr>
              <a:t>m-files contain source code, can be copied and altered</a:t>
            </a:r>
          </a:p>
          <a:p>
            <a:pPr lvl="1"/>
            <a:r>
              <a:rPr lang="sv-SE" dirty="0">
                <a:solidFill>
                  <a:prstClr val="black"/>
                </a:solidFill>
              </a:rPr>
              <a:t>m-files are platform independent (PC, Unix/Linux, MAC)</a:t>
            </a:r>
          </a:p>
          <a:p>
            <a:pPr lvl="1"/>
            <a:endParaRPr lang="sv-SE" dirty="0">
              <a:solidFill>
                <a:prstClr val="black"/>
              </a:solidFill>
            </a:endParaRPr>
          </a:p>
          <a:p>
            <a:r>
              <a:rPr lang="sv-SE" dirty="0">
                <a:solidFill>
                  <a:prstClr val="black"/>
                </a:solidFill>
              </a:rPr>
              <a:t> Simulation of dynamical systems is performed in Simulink</a:t>
            </a:r>
          </a:p>
        </p:txBody>
      </p:sp>
    </p:spTree>
    <p:extLst>
      <p:ext uri="{BB962C8B-B14F-4D97-AF65-F5344CB8AC3E}">
        <p14:creationId xmlns:p14="http://schemas.microsoft.com/office/powerpoint/2010/main" val="39213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>
                <a:solidFill>
                  <a:srgbClr val="0066FF"/>
                </a:solidFill>
                <a:latin typeface="Book Antiqua" panose="02040602050305030304" pitchFamily="18" charset="0"/>
              </a:rPr>
              <a:t>What is MATLAB?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13966" y="1264024"/>
            <a:ext cx="8633010" cy="559397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v-SE" sz="7400" b="1" dirty="0"/>
              <a:t>Matlab </a:t>
            </a:r>
            <a:r>
              <a:rPr lang="sv-SE" sz="7400" b="1" dirty="0"/>
              <a:t>= </a:t>
            </a:r>
            <a:r>
              <a:rPr lang="sv-SE" sz="7400" b="1" dirty="0">
                <a:solidFill>
                  <a:srgbClr val="FF3300"/>
                </a:solidFill>
              </a:rPr>
              <a:t>Mat</a:t>
            </a:r>
            <a:r>
              <a:rPr lang="sv-SE" sz="7400" b="1" dirty="0"/>
              <a:t>rix </a:t>
            </a:r>
            <a:r>
              <a:rPr lang="sv-SE" sz="7400" b="1" dirty="0">
                <a:solidFill>
                  <a:srgbClr val="FF3300"/>
                </a:solidFill>
              </a:rPr>
              <a:t>Lab</a:t>
            </a:r>
            <a:r>
              <a:rPr lang="sv-SE" sz="7400" b="1" dirty="0"/>
              <a:t>oratory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sz="7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v-SE" sz="7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software environment for interactive numerical computations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sz="7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sv-SE" sz="7400" b="1" i="1" dirty="0">
                <a:solidFill>
                  <a:srgbClr val="0000FF"/>
                </a:solidFill>
              </a:rPr>
              <a:t>Examples:</a:t>
            </a:r>
          </a:p>
          <a:p>
            <a:pPr lvl="1">
              <a:buBlip>
                <a:blip r:embed="rId2"/>
              </a:buBlip>
            </a:pPr>
            <a:r>
              <a:rPr lang="sv-SE" sz="5100" b="1" dirty="0">
                <a:solidFill>
                  <a:srgbClr val="7030A0"/>
                </a:solidFill>
              </a:rPr>
              <a:t>Matrix computations and linear algebra</a:t>
            </a:r>
          </a:p>
          <a:p>
            <a:pPr lvl="1">
              <a:buBlip>
                <a:blip r:embed="rId2"/>
              </a:buBlip>
            </a:pPr>
            <a:r>
              <a:rPr lang="sv-SE" sz="5100" b="1" dirty="0">
                <a:solidFill>
                  <a:srgbClr val="7030A0"/>
                </a:solidFill>
              </a:rPr>
              <a:t>Solving nonlinear equations</a:t>
            </a:r>
          </a:p>
          <a:p>
            <a:pPr lvl="1">
              <a:buBlip>
                <a:blip r:embed="rId2"/>
              </a:buBlip>
            </a:pPr>
            <a:r>
              <a:rPr lang="sv-SE" sz="5100" b="1" dirty="0">
                <a:solidFill>
                  <a:srgbClr val="7030A0"/>
                </a:solidFill>
              </a:rPr>
              <a:t>Numerical solution of differential equations</a:t>
            </a:r>
          </a:p>
          <a:p>
            <a:pPr lvl="1">
              <a:buBlip>
                <a:blip r:embed="rId2"/>
              </a:buBlip>
            </a:pPr>
            <a:r>
              <a:rPr lang="sv-SE" sz="5100" b="1" dirty="0">
                <a:solidFill>
                  <a:srgbClr val="7030A0"/>
                </a:solidFill>
              </a:rPr>
              <a:t>Mathematical optimization</a:t>
            </a:r>
          </a:p>
          <a:p>
            <a:pPr lvl="1">
              <a:buBlip>
                <a:blip r:embed="rId2"/>
              </a:buBlip>
            </a:pPr>
            <a:r>
              <a:rPr lang="sv-SE" sz="5100" b="1" dirty="0">
                <a:solidFill>
                  <a:srgbClr val="7030A0"/>
                </a:solidFill>
              </a:rPr>
              <a:t>Statistics and data analysis</a:t>
            </a:r>
          </a:p>
          <a:p>
            <a:pPr lvl="1">
              <a:buBlip>
                <a:blip r:embed="rId2"/>
              </a:buBlip>
            </a:pPr>
            <a:r>
              <a:rPr lang="sv-SE" sz="5100" b="1" dirty="0">
                <a:solidFill>
                  <a:srgbClr val="7030A0"/>
                </a:solidFill>
              </a:rPr>
              <a:t>Signal processing</a:t>
            </a:r>
          </a:p>
          <a:p>
            <a:pPr lvl="1">
              <a:buBlip>
                <a:blip r:embed="rId2"/>
              </a:buBlip>
            </a:pPr>
            <a:r>
              <a:rPr lang="sv-SE" sz="5100" b="1" dirty="0">
                <a:solidFill>
                  <a:srgbClr val="7030A0"/>
                </a:solidFill>
              </a:rPr>
              <a:t>Modelling of dynamical systems</a:t>
            </a:r>
          </a:p>
          <a:p>
            <a:pPr lvl="1">
              <a:buBlip>
                <a:blip r:embed="rId2"/>
              </a:buBlip>
            </a:pPr>
            <a:r>
              <a:rPr lang="sv-SE" sz="5100" b="1" dirty="0">
                <a:solidFill>
                  <a:srgbClr val="7030A0"/>
                </a:solidFill>
              </a:rPr>
              <a:t>Solving partial differential equations</a:t>
            </a:r>
          </a:p>
          <a:p>
            <a:pPr lvl="1">
              <a:buBlip>
                <a:blip r:embed="rId2"/>
              </a:buBlip>
            </a:pPr>
            <a:r>
              <a:rPr lang="sv-SE" sz="5100" b="1" dirty="0">
                <a:solidFill>
                  <a:srgbClr val="7030A0"/>
                </a:solidFill>
              </a:rPr>
              <a:t>Simulation of engineering systems 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100" b="1" dirty="0"/>
          </a:p>
        </p:txBody>
      </p:sp>
    </p:spTree>
    <p:extLst>
      <p:ext uri="{BB962C8B-B14F-4D97-AF65-F5344CB8AC3E}">
        <p14:creationId xmlns:p14="http://schemas.microsoft.com/office/powerpoint/2010/main" val="976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Why MATLAB – Why in ECE?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sz="3200" dirty="0">
                <a:latin typeface="Book Antiqua" pitchFamily="18" charset="0"/>
              </a:rPr>
              <a:t>Core Programming language for Electronics and Communication system design</a:t>
            </a:r>
          </a:p>
          <a:p>
            <a:pPr algn="just">
              <a:buBlip>
                <a:blip r:embed="rId2"/>
              </a:buBlip>
            </a:pPr>
            <a:r>
              <a:rPr lang="en-US" sz="3200" dirty="0">
                <a:latin typeface="Book Antiqua" pitchFamily="18" charset="0"/>
              </a:rPr>
              <a:t>Popular tool used for engineering research after C (Includes embedded C), Java </a:t>
            </a:r>
          </a:p>
          <a:p>
            <a:pPr algn="just">
              <a:buBlip>
                <a:blip r:embed="rId2"/>
              </a:buBlip>
            </a:pPr>
            <a:r>
              <a:rPr lang="en-US" sz="3200" dirty="0">
                <a:latin typeface="Book Antiqua" pitchFamily="18" charset="0"/>
              </a:rPr>
              <a:t>Lot of Job opportunities in india and abroad</a:t>
            </a:r>
            <a:endParaRPr lang="en-US" sz="3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9544" y="1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Job Opportunities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76" y="948475"/>
            <a:ext cx="6965577" cy="59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69293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Job Opportunities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6" y="941295"/>
            <a:ext cx="7530353" cy="56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69293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Job Opportunities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41" y="1166185"/>
            <a:ext cx="6024283" cy="55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Book Antiqua" pitchFamily="18" charset="0"/>
              </a:rPr>
              <a:t>Job Opportunities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Positions You can Get	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ook Antiqua" pitchFamily="18" charset="0"/>
              </a:rPr>
              <a:t>System Engineer</a:t>
            </a:r>
          </a:p>
          <a:p>
            <a:r>
              <a:rPr lang="en-US" dirty="0" smtClean="0">
                <a:latin typeface="Book Antiqua" pitchFamily="18" charset="0"/>
              </a:rPr>
              <a:t>Design Engineer</a:t>
            </a:r>
          </a:p>
          <a:p>
            <a:r>
              <a:rPr lang="en-US" dirty="0" smtClean="0">
                <a:latin typeface="Book Antiqua" pitchFamily="18" charset="0"/>
              </a:rPr>
              <a:t>MATLAB developer</a:t>
            </a:r>
          </a:p>
          <a:p>
            <a:r>
              <a:rPr lang="en-US" dirty="0" smtClean="0">
                <a:latin typeface="Book Antiqua" pitchFamily="18" charset="0"/>
              </a:rPr>
              <a:t>Research Analyst</a:t>
            </a:r>
          </a:p>
          <a:p>
            <a:r>
              <a:rPr lang="en-US" dirty="0" smtClean="0">
                <a:latin typeface="Book Antiqua" pitchFamily="18" charset="0"/>
              </a:rPr>
              <a:t>Control Engineer</a:t>
            </a:r>
          </a:p>
          <a:p>
            <a:r>
              <a:rPr lang="en-US" dirty="0" smtClean="0">
                <a:latin typeface="Book Antiqua" pitchFamily="18" charset="0"/>
              </a:rPr>
              <a:t>Simulink Developer</a:t>
            </a:r>
          </a:p>
          <a:p>
            <a:r>
              <a:rPr lang="en-US" dirty="0" smtClean="0">
                <a:latin typeface="Book Antiqua" pitchFamily="18" charset="0"/>
              </a:rPr>
              <a:t>Test Engineer</a:t>
            </a:r>
          </a:p>
          <a:p>
            <a:r>
              <a:rPr lang="en-US" dirty="0" smtClean="0">
                <a:latin typeface="Book Antiqua" pitchFamily="18" charset="0"/>
              </a:rPr>
              <a:t>Data Analyst</a:t>
            </a:r>
          </a:p>
          <a:p>
            <a:r>
              <a:rPr lang="en-US" dirty="0" smtClean="0">
                <a:latin typeface="Book Antiqua" pitchFamily="18" charset="0"/>
              </a:rPr>
              <a:t>Bio informatics scientist</a:t>
            </a:r>
          </a:p>
          <a:p>
            <a:r>
              <a:rPr lang="en-US" dirty="0" smtClean="0">
                <a:latin typeface="Book Antiqua" pitchFamily="18" charset="0"/>
              </a:rPr>
              <a:t>Control Engineer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Major Companies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ook Antiqua" pitchFamily="18" charset="0"/>
              </a:rPr>
              <a:t>Amazon, Alcatel Lucent</a:t>
            </a:r>
          </a:p>
          <a:p>
            <a:r>
              <a:rPr lang="en-US" dirty="0" smtClean="0">
                <a:latin typeface="Book Antiqua" pitchFamily="18" charset="0"/>
              </a:rPr>
              <a:t>GE, L&amp;T, </a:t>
            </a:r>
            <a:r>
              <a:rPr lang="en-US" dirty="0" err="1" smtClean="0">
                <a:latin typeface="Book Antiqua" pitchFamily="18" charset="0"/>
              </a:rPr>
              <a:t>Vestas</a:t>
            </a:r>
            <a:r>
              <a:rPr lang="en-US" dirty="0" smtClean="0">
                <a:latin typeface="Book Antiqua" pitchFamily="18" charset="0"/>
              </a:rPr>
              <a:t>, Mu sigma</a:t>
            </a:r>
          </a:p>
          <a:p>
            <a:r>
              <a:rPr lang="en-US" dirty="0" smtClean="0">
                <a:latin typeface="Book Antiqua" pitchFamily="18" charset="0"/>
              </a:rPr>
              <a:t>AT&amp;T, Ericsson, 3GPP</a:t>
            </a:r>
          </a:p>
          <a:p>
            <a:r>
              <a:rPr lang="en-US" dirty="0" smtClean="0">
                <a:latin typeface="Book Antiqua" pitchFamily="18" charset="0"/>
              </a:rPr>
              <a:t>Renault &amp; Nissan</a:t>
            </a:r>
          </a:p>
          <a:p>
            <a:r>
              <a:rPr lang="en-US" dirty="0" smtClean="0">
                <a:latin typeface="Book Antiqua" pitchFamily="18" charset="0"/>
              </a:rPr>
              <a:t>ATMEL, INTEL, ARM</a:t>
            </a:r>
          </a:p>
          <a:p>
            <a:r>
              <a:rPr lang="en-US" dirty="0" smtClean="0">
                <a:latin typeface="Book Antiqua" pitchFamily="18" charset="0"/>
              </a:rPr>
              <a:t>Infosys, Wipro, TATA </a:t>
            </a:r>
            <a:r>
              <a:rPr lang="en-US" dirty="0" err="1" smtClean="0">
                <a:latin typeface="Book Antiqua" pitchFamily="18" charset="0"/>
              </a:rPr>
              <a:t>ELXi</a:t>
            </a:r>
            <a:r>
              <a:rPr lang="en-US" dirty="0" smtClean="0">
                <a:latin typeface="Book Antiqua" pitchFamily="18" charset="0"/>
              </a:rPr>
              <a:t>, Accenture</a:t>
            </a:r>
          </a:p>
          <a:p>
            <a:r>
              <a:rPr lang="en-US" dirty="0" smtClean="0">
                <a:latin typeface="Book Antiqua" pitchFamily="18" charset="0"/>
              </a:rPr>
              <a:t>Boeing, Airbus </a:t>
            </a:r>
          </a:p>
          <a:p>
            <a:r>
              <a:rPr lang="en-US" dirty="0" smtClean="0">
                <a:latin typeface="Book Antiqua" pitchFamily="18" charset="0"/>
              </a:rPr>
              <a:t>Robert Bose etc… </a:t>
            </a:r>
          </a:p>
          <a:p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931991" y="368304"/>
            <a:ext cx="8550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1" tIns="50935" rIns="101871" bIns="50935" anchor="ctr"/>
          <a:lstStyle>
            <a:lvl1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1pPr>
            <a:lvl2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2pPr>
            <a:lvl3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3pPr>
            <a:lvl4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4pPr>
            <a:lvl5pPr algn="ctr"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r>
              <a:rPr lang="en-US" dirty="0">
                <a:solidFill>
                  <a:srgbClr val="0066FF"/>
                </a:solidFill>
              </a:rPr>
              <a:t>MATLAB Toolboxes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063754" y="1503368"/>
            <a:ext cx="85502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1" tIns="50935" rIns="101871" bIns="50935"/>
          <a:lstStyle>
            <a:lvl1pPr marL="382588" indent="-382588" defTabSz="10191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prstClr val="black"/>
                </a:solidFill>
              </a:rPr>
              <a:t>	MATLAB has a number of add-on software modules, called </a:t>
            </a:r>
            <a:r>
              <a:rPr lang="en-US" sz="1800" i="1" dirty="0">
                <a:solidFill>
                  <a:prstClr val="black"/>
                </a:solidFill>
              </a:rPr>
              <a:t>toolboxes</a:t>
            </a:r>
            <a:r>
              <a:rPr lang="en-US" sz="1800" dirty="0">
                <a:solidFill>
                  <a:prstClr val="black"/>
                </a:solidFill>
              </a:rPr>
              <a:t>, that perform more specialized computations.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FF3300"/>
                </a:solidFill>
              </a:rPr>
              <a:t>Signal &amp; Image Processing</a:t>
            </a:r>
            <a:r>
              <a:rPr lang="en-US" sz="18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prstClr val="black"/>
                </a:solidFill>
              </a:rPr>
              <a:t>	Signal Processing- Image Processing   Communications - System Identification - Wavelet   Filter Design      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FF3300"/>
                </a:solidFill>
              </a:rPr>
              <a:t>Communication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prstClr val="black"/>
                </a:solidFill>
              </a:rPr>
              <a:t>Analog and Digital Modulation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prstClr val="black"/>
                </a:solidFill>
              </a:rPr>
              <a:t>Source and Channel Coding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prstClr val="black"/>
                </a:solidFill>
              </a:rPr>
              <a:t>Channel Modeling and RF Impairments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prstClr val="black"/>
                </a:solidFill>
              </a:rPr>
              <a:t>Equalization and Synchronization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prstClr val="black"/>
                </a:solidFill>
              </a:rPr>
              <a:t>Stream Processing in MATLAB and Simulink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prstClr val="black"/>
                </a:solidFill>
              </a:rPr>
              <a:t>Implementing a Communications System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1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than 60 toolboxes!</a:t>
            </a:r>
            <a:endParaRPr lang="en-GB" sz="21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7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428</Words>
  <Application>Microsoft Office PowerPoint</Application>
  <PresentationFormat>Widescreen</PresentationFormat>
  <Paragraphs>104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Wingdings</vt:lpstr>
      <vt:lpstr>Wingdings 3</vt:lpstr>
      <vt:lpstr>Wisp</vt:lpstr>
      <vt:lpstr>Default Design</vt:lpstr>
      <vt:lpstr>Welcome to MATLAB</vt:lpstr>
      <vt:lpstr>PowerPoint Presentation</vt:lpstr>
      <vt:lpstr>What is MATLAB?</vt:lpstr>
      <vt:lpstr>Why MATLAB – Why in ECE?</vt:lpstr>
      <vt:lpstr>Job Opportunities</vt:lpstr>
      <vt:lpstr>Job Opportunities</vt:lpstr>
      <vt:lpstr>Job Opportunities</vt:lpstr>
      <vt:lpstr>Job Opportunities</vt:lpstr>
      <vt:lpstr>PowerPoint Presentation</vt:lpstr>
      <vt:lpstr>Matlab Desktop (&lt;=R2012a)</vt:lpstr>
      <vt:lpstr>Matlab Desktop (&gt;=R2012b)</vt:lpstr>
      <vt:lpstr>Matlab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MATLAB</dc:title>
  <dc:creator>R.KUMAR</dc:creator>
  <cp:lastModifiedBy>R.KUMAR</cp:lastModifiedBy>
  <cp:revision>2</cp:revision>
  <dcterms:created xsi:type="dcterms:W3CDTF">2017-06-27T15:18:53Z</dcterms:created>
  <dcterms:modified xsi:type="dcterms:W3CDTF">2017-06-27T15:32:30Z</dcterms:modified>
</cp:coreProperties>
</file>